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9" r:id="rId4"/>
    <p:sldId id="261" r:id="rId5"/>
    <p:sldId id="260" r:id="rId6"/>
    <p:sldId id="272" r:id="rId7"/>
    <p:sldId id="268" r:id="rId8"/>
    <p:sldId id="269" r:id="rId9"/>
    <p:sldId id="270" r:id="rId10"/>
    <p:sldId id="271" r:id="rId11"/>
    <p:sldId id="263" r:id="rId12"/>
    <p:sldId id="264" r:id="rId13"/>
    <p:sldId id="265" r:id="rId14"/>
    <p:sldId id="274" r:id="rId15"/>
    <p:sldId id="275" r:id="rId16"/>
    <p:sldId id="276" r:id="rId17"/>
    <p:sldId id="266" r:id="rId18"/>
    <p:sldId id="277" r:id="rId19"/>
    <p:sldId id="273" r:id="rId20"/>
    <p:sldId id="267" r:id="rId21"/>
    <p:sldId id="27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72" y="3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32F727-BFEB-4A88-A6F3-B4C9A7A03415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7BEB53-36C2-486C-AD30-D5DF3E96E9F1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Signals and Systems Demonstration Unit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Group Number:  SD1216</a:t>
            </a:r>
          </a:p>
          <a:p>
            <a:r>
              <a:rPr lang="en-US" dirty="0" smtClean="0"/>
              <a:t>Members:  Sam </a:t>
            </a:r>
            <a:r>
              <a:rPr lang="en-US" dirty="0" err="1" smtClean="0"/>
              <a:t>Ewen</a:t>
            </a:r>
            <a:r>
              <a:rPr lang="en-US" dirty="0" smtClean="0"/>
              <a:t>, Nathan Jangula</a:t>
            </a:r>
          </a:p>
          <a:p>
            <a:r>
              <a:rPr lang="en-US" dirty="0" smtClean="0"/>
              <a:t>Advisor:  Dr. Green</a:t>
            </a:r>
          </a:p>
          <a:p>
            <a:r>
              <a:rPr lang="en-US" dirty="0" smtClean="0"/>
              <a:t>Client: Dr. Green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720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Schematic – Power Supply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6573" t="31062" r="3807" b="18036"/>
          <a:stretch/>
        </p:blipFill>
        <p:spPr bwMode="auto">
          <a:xfrm>
            <a:off x="1524000" y="2971800"/>
            <a:ext cx="5617845" cy="2552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80565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TLV320AIC23B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Sigma-Delta ADC/DAC</a:t>
            </a:r>
          </a:p>
          <a:p>
            <a:r>
              <a:rPr lang="en-US" dirty="0" smtClean="0"/>
              <a:t>16,20,24,32 bit</a:t>
            </a:r>
          </a:p>
          <a:p>
            <a:r>
              <a:rPr lang="en-US" dirty="0" smtClean="0"/>
              <a:t>8kHz-96kHz</a:t>
            </a:r>
          </a:p>
          <a:p>
            <a:r>
              <a:rPr lang="en-US" dirty="0" smtClean="0"/>
              <a:t>TI </a:t>
            </a:r>
            <a:r>
              <a:rPr lang="en-US" dirty="0" err="1" smtClean="0"/>
              <a:t>McBSP</a:t>
            </a:r>
            <a:r>
              <a:rPr lang="en-US" dirty="0" smtClean="0"/>
              <a:t> </a:t>
            </a:r>
            <a:r>
              <a:rPr lang="en-US" dirty="0" err="1" smtClean="0"/>
              <a:t>compatable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655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Software - Inputs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Signal Generation:</a:t>
            </a:r>
          </a:p>
          <a:p>
            <a:pPr lvl="1"/>
            <a:r>
              <a:rPr lang="en-US" dirty="0" smtClean="0"/>
              <a:t>Look-up table method</a:t>
            </a:r>
          </a:p>
          <a:p>
            <a:pPr lvl="1"/>
            <a:r>
              <a:rPr lang="en-US" dirty="0" smtClean="0"/>
              <a:t>Same code with different tables for different signals</a:t>
            </a:r>
          </a:p>
          <a:p>
            <a:pPr lvl="1"/>
            <a:r>
              <a:rPr lang="en-US" dirty="0" smtClean="0"/>
              <a:t>Have code from ECE 444 to implement on 6713</a:t>
            </a:r>
          </a:p>
          <a:p>
            <a:r>
              <a:rPr lang="en-US" dirty="0" smtClean="0"/>
              <a:t>Audio Input:</a:t>
            </a:r>
          </a:p>
          <a:p>
            <a:pPr lvl="1"/>
            <a:r>
              <a:rPr lang="en-US" dirty="0" smtClean="0"/>
              <a:t>Communicate with CODEC with </a:t>
            </a:r>
            <a:r>
              <a:rPr lang="en-US" dirty="0" err="1" smtClean="0"/>
              <a:t>McBSP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13135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Software - Filters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~10</a:t>
            </a:r>
            <a:r>
              <a:rPr lang="en-US" baseline="30000" dirty="0" smtClean="0"/>
              <a:t>th</a:t>
            </a:r>
            <a:r>
              <a:rPr lang="en-US" dirty="0" smtClean="0"/>
              <a:t> order system</a:t>
            </a:r>
          </a:p>
          <a:p>
            <a:r>
              <a:rPr lang="en-US" dirty="0" smtClean="0"/>
              <a:t>Cascade 2</a:t>
            </a:r>
            <a:r>
              <a:rPr lang="en-US" baseline="30000" dirty="0" smtClean="0"/>
              <a:t>nd</a:t>
            </a:r>
            <a:r>
              <a:rPr lang="en-US" dirty="0" smtClean="0"/>
              <a:t> order systems (~5 stages)</a:t>
            </a:r>
          </a:p>
          <a:p>
            <a:r>
              <a:rPr lang="en-US" dirty="0" smtClean="0"/>
              <a:t>Same code with different tables of coefficients for the different systems</a:t>
            </a:r>
          </a:p>
          <a:p>
            <a:r>
              <a:rPr lang="en-US" dirty="0" smtClean="0"/>
              <a:t>Have code from ECE 444 to implement in 6713</a:t>
            </a:r>
          </a:p>
        </p:txBody>
      </p:sp>
    </p:spTree>
    <p:extLst>
      <p:ext uri="{BB962C8B-B14F-4D97-AF65-F5344CB8AC3E}">
        <p14:creationId xmlns:p14="http://schemas.microsoft.com/office/powerpoint/2010/main" val="258571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MATLAB – Filter Design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133600"/>
            <a:ext cx="5334000" cy="415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2655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MATLAB – filter coefficients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2286000"/>
            <a:ext cx="523875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6941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Order Cascaded System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7" y="2590800"/>
            <a:ext cx="52292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245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Project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Hardware</a:t>
            </a:r>
          </a:p>
          <a:p>
            <a:pPr lvl="1"/>
            <a:r>
              <a:rPr lang="en-US" dirty="0" smtClean="0"/>
              <a:t>Schematic nearly finished (~80%)</a:t>
            </a:r>
          </a:p>
          <a:p>
            <a:pPr lvl="1"/>
            <a:r>
              <a:rPr lang="en-US" dirty="0" smtClean="0"/>
              <a:t>Need to finalize number of CODECs and microcontrollers</a:t>
            </a:r>
          </a:p>
          <a:p>
            <a:r>
              <a:rPr lang="en-US" dirty="0" smtClean="0"/>
              <a:t>Software</a:t>
            </a:r>
          </a:p>
          <a:p>
            <a:pPr lvl="1"/>
            <a:r>
              <a:rPr lang="en-US" dirty="0" smtClean="0"/>
              <a:t>Basic filter implemented</a:t>
            </a:r>
          </a:p>
          <a:p>
            <a:pPr lvl="1"/>
            <a:r>
              <a:rPr lang="en-US" dirty="0" smtClean="0"/>
              <a:t>Large code base to draw on from ECE 444</a:t>
            </a:r>
          </a:p>
          <a:p>
            <a:pPr lvl="1"/>
            <a:r>
              <a:rPr lang="en-US" dirty="0" smtClean="0"/>
              <a:t>Much development and polishing remains</a:t>
            </a:r>
          </a:p>
        </p:txBody>
      </p:sp>
    </p:spTree>
    <p:extLst>
      <p:ext uri="{BB962C8B-B14F-4D97-AF65-F5344CB8AC3E}">
        <p14:creationId xmlns:p14="http://schemas.microsoft.com/office/powerpoint/2010/main" val="1732972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Timeline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733413"/>
              </p:ext>
            </p:extLst>
          </p:nvPr>
        </p:nvGraphicFramePr>
        <p:xfrm>
          <a:off x="1752600" y="2362200"/>
          <a:ext cx="5114925" cy="2971800"/>
        </p:xfrm>
        <a:graphic>
          <a:graphicData uri="http://schemas.openxmlformats.org/drawingml/2006/table">
            <a:tbl>
              <a:tblPr/>
              <a:tblGrid>
                <a:gridCol w="2562225"/>
                <a:gridCol w="762000"/>
                <a:gridCol w="895350"/>
                <a:gridCol w="895350"/>
              </a:tblGrid>
              <a:tr h="0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363636"/>
                          </a:solidFill>
                          <a:effectLst/>
                          <a:latin typeface="Calibri"/>
                        </a:rPr>
                        <a:t>Task Name</a:t>
                      </a:r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363636"/>
                          </a:solidFill>
                          <a:effectLst/>
                          <a:latin typeface="Calibri"/>
                        </a:rPr>
                        <a:t>Duration</a:t>
                      </a:r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363636"/>
                          </a:solidFill>
                          <a:effectLst/>
                          <a:latin typeface="Calibri"/>
                        </a:rPr>
                        <a:t>Start</a:t>
                      </a:r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363636"/>
                          </a:solidFill>
                          <a:effectLst/>
                          <a:latin typeface="Calibri"/>
                        </a:rPr>
                        <a:t>Finish</a:t>
                      </a:r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Select Microcontroller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Mon 9/10/12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9/28/12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Order Microcontroller and DevKit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day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9/28/12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9/28/12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Begin Designing Filters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9/28/12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Mon 10/8/12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Familiarize with Micro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Mon 10/8/12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10/26/12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Design Schematic for PCB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Mon 10/8/12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11/2/12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Implement Signal Generators on Micro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10/26/12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11/2/12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Implement Basic Filters on Micro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10/26/12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11/2/12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Design PCB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11/2/12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12/14/12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Order PCB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day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12/14/12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12/14/12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Catch up and tailoring for next semester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Mon 12/17/12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1/4/13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Assemble and Verify PCB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Mon 1/7/13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Wed 1/16/13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Design Final Systems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Mon 1/7/13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1/25/13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Implement Final System on Micro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1/25/13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4/5/13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Final Verification and Debug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4/5/13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5/3/13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Finalize Documentation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 days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Mon 4/22/13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Fri 5/10/13</a:t>
                      </a:r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9011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901065"/>
              </p:ext>
            </p:extLst>
          </p:nvPr>
        </p:nvGraphicFramePr>
        <p:xfrm>
          <a:off x="381000" y="2286000"/>
          <a:ext cx="2862263" cy="2695575"/>
        </p:xfrm>
        <a:graphic>
          <a:graphicData uri="http://schemas.openxmlformats.org/drawingml/2006/table">
            <a:tbl>
              <a:tblPr/>
              <a:tblGrid>
                <a:gridCol w="1268413"/>
                <a:gridCol w="609600"/>
                <a:gridCol w="469900"/>
                <a:gridCol w="514350"/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Product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Qty.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MC Chip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$25.00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$50.00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Break-Out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Dev Kit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$160.00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$160.00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$75.00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$150.00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External Components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$50.00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$50.00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Wall Wart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Enclosure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Knobs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$2.60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$18.20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Rotary Switch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$5.00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$35.00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Toggle Switch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Shipping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ADC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=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$516.20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221345"/>
              </p:ext>
            </p:extLst>
          </p:nvPr>
        </p:nvGraphicFramePr>
        <p:xfrm>
          <a:off x="3886200" y="2286000"/>
          <a:ext cx="4674512" cy="2505075"/>
        </p:xfrm>
        <a:graphic>
          <a:graphicData uri="http://schemas.openxmlformats.org/drawingml/2006/table">
            <a:tbl>
              <a:tblPr/>
              <a:tblGrid>
                <a:gridCol w="1149350"/>
                <a:gridCol w="736230"/>
                <a:gridCol w="873125"/>
                <a:gridCol w="469900"/>
                <a:gridCol w="609294"/>
                <a:gridCol w="836613"/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Product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Retail Price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Acquired Price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Qty.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Revisions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MC Chip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$25.65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Exact Price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Dev Kit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$469.00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$75.00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$75.00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$150.00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Major Components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$88.23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$88.23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$88.23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New Estimate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Minor Components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Separated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Wall Wart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Enclosure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Knobs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$2.60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$2.60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$18.20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Rotary Switch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$5.00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$5.00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$35.00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Toggle Switch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Shipping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$874.73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=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$354.43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434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Project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/>
              <a:t>aid the instruction of ECE 343, Signals and Systems</a:t>
            </a:r>
          </a:p>
          <a:p>
            <a:r>
              <a:rPr lang="en-US" dirty="0" smtClean="0"/>
              <a:t>To assist students in understanding the concepts required of them</a:t>
            </a:r>
          </a:p>
        </p:txBody>
      </p:sp>
    </p:spTree>
    <p:extLst>
      <p:ext uri="{BB962C8B-B14F-4D97-AF65-F5344CB8AC3E}">
        <p14:creationId xmlns:p14="http://schemas.microsoft.com/office/powerpoint/2010/main" val="11448367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Budget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93192" lvl="1" indent="0">
              <a:buNone/>
            </a:pPr>
            <a:endParaRPr lang="en-US" dirty="0" smtClean="0"/>
          </a:p>
          <a:p>
            <a:pPr marL="393192" lvl="1" indent="0">
              <a:buNone/>
            </a:pPr>
            <a:endParaRPr lang="en-US" dirty="0"/>
          </a:p>
          <a:p>
            <a:pPr marL="393192" lvl="1" indent="0">
              <a:buNone/>
            </a:pPr>
            <a:endParaRPr lang="en-US" dirty="0" smtClean="0"/>
          </a:p>
          <a:p>
            <a:pPr marL="393192" lvl="1" indent="0">
              <a:buNone/>
            </a:pP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Expected Expenses:</a:t>
            </a:r>
          </a:p>
          <a:p>
            <a:pPr lvl="1"/>
            <a:r>
              <a:rPr lang="en-US" dirty="0" smtClean="0"/>
              <a:t>PCB (~$75 x 2)</a:t>
            </a:r>
          </a:p>
          <a:p>
            <a:pPr lvl="1"/>
            <a:r>
              <a:rPr lang="en-US" dirty="0" smtClean="0"/>
              <a:t>Additional CODECs ($10 x 2)</a:t>
            </a:r>
          </a:p>
          <a:p>
            <a:pPr lvl="1"/>
            <a:r>
              <a:rPr lang="en-US" dirty="0" smtClean="0"/>
              <a:t>Misc. Components (~$150)</a:t>
            </a:r>
          </a:p>
          <a:p>
            <a:pPr lvl="1"/>
            <a:r>
              <a:rPr lang="en-US" dirty="0" smtClean="0"/>
              <a:t>Enclosure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51459"/>
              </p:ext>
            </p:extLst>
          </p:nvPr>
        </p:nvGraphicFramePr>
        <p:xfrm>
          <a:off x="1752600" y="2286000"/>
          <a:ext cx="5638992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4267"/>
                <a:gridCol w="674815"/>
                <a:gridCol w="1524000"/>
                <a:gridCol w="181591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Qty.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Retail Price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Acquired Price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TI CODEC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$9.11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$0.00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TI DSP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$25.65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$0.00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eZdsp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Dev</a:t>
                      </a:r>
                      <a:r>
                        <a:rPr lang="en-US" baseline="0" dirty="0" smtClean="0"/>
                        <a:t> Kit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$395.01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$0.00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42652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Have made good progress this semester</a:t>
            </a:r>
          </a:p>
          <a:p>
            <a:r>
              <a:rPr lang="en-US" dirty="0" smtClean="0"/>
              <a:t>Under budget</a:t>
            </a:r>
          </a:p>
          <a:p>
            <a:r>
              <a:rPr lang="en-US" dirty="0" smtClean="0"/>
              <a:t>Difficulty finding microcontroller delayed software development</a:t>
            </a:r>
          </a:p>
          <a:p>
            <a:pPr lvl="1"/>
            <a:r>
              <a:rPr lang="en-US" dirty="0" smtClean="0"/>
              <a:t>Still nearly </a:t>
            </a:r>
            <a:r>
              <a:rPr lang="en-US" smtClean="0"/>
              <a:t>on schedule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665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Hardware Design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Self-Contained</a:t>
            </a:r>
          </a:p>
          <a:p>
            <a:r>
              <a:rPr lang="en-US" dirty="0" smtClean="0"/>
              <a:t>Externally Powered</a:t>
            </a:r>
          </a:p>
          <a:p>
            <a:r>
              <a:rPr lang="en-US" dirty="0" smtClean="0"/>
              <a:t>Rugged</a:t>
            </a:r>
          </a:p>
          <a:p>
            <a:r>
              <a:rPr lang="en-US" dirty="0" smtClean="0"/>
              <a:t>Dependable Memory Retention</a:t>
            </a:r>
          </a:p>
          <a:p>
            <a:r>
              <a:rPr lang="en-US" dirty="0" smtClean="0"/>
              <a:t>Support Audio Frequency Range</a:t>
            </a:r>
          </a:p>
          <a:p>
            <a:r>
              <a:rPr lang="en-US" dirty="0" smtClean="0"/>
              <a:t>Line-in Input</a:t>
            </a:r>
          </a:p>
          <a:p>
            <a:r>
              <a:rPr lang="en-US" dirty="0" smtClean="0"/>
              <a:t>1/8” Line-out and BNC Outputs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715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Software Design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Generate sine, square, and triangle wave with adjustable frequency</a:t>
            </a:r>
          </a:p>
          <a:p>
            <a:r>
              <a:rPr lang="en-US" dirty="0" smtClean="0"/>
              <a:t>Generate an approximate delta train</a:t>
            </a:r>
          </a:p>
          <a:p>
            <a:r>
              <a:rPr lang="en-US" dirty="0" smtClean="0"/>
              <a:t>Onboard low pass, band pass, high pass, band stop, and all pass filters.</a:t>
            </a:r>
          </a:p>
          <a:p>
            <a:r>
              <a:rPr lang="en-US" dirty="0" smtClean="0"/>
              <a:t>Two independent systems that can be summed cascaded, or used individually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141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743325" y="2756807"/>
            <a:ext cx="1285875" cy="2952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External  Memory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562350" y="3422922"/>
            <a:ext cx="1581150" cy="8858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effectLst/>
                <a:latin typeface="Calibri"/>
                <a:ea typeface="Calibri"/>
                <a:cs typeface="Times New Roman"/>
              </a:rPr>
              <a:t> </a:t>
            </a: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effectLst/>
                <a:latin typeface="Calibri"/>
                <a:ea typeface="Calibri"/>
                <a:cs typeface="Times New Roman"/>
              </a:rPr>
              <a:t>TMS320F2812PGFA</a:t>
            </a: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effectLst/>
                <a:latin typeface="Calibri"/>
                <a:ea typeface="Calibri"/>
                <a:cs typeface="Times New Roman"/>
              </a:rPr>
              <a:t>DSP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732915" y="3699782"/>
            <a:ext cx="1076325" cy="247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JTAG Emulator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828800" y="3090182"/>
            <a:ext cx="819150" cy="247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Computer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5810250" y="3223532"/>
            <a:ext cx="990600" cy="304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Power Supply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876550" y="4860562"/>
            <a:ext cx="1571625" cy="2952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User Interface Controls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000750" y="4117612"/>
            <a:ext cx="561975" cy="247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Codec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5572125" y="4852307"/>
            <a:ext cx="704850" cy="247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Outputs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6362700" y="4842147"/>
            <a:ext cx="561975" cy="247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Inputs</a:t>
            </a: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952625" y="4603387"/>
            <a:ext cx="742950" cy="247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I/O Ports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5143500" y="3480707"/>
            <a:ext cx="6667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276975" y="3528332"/>
            <a:ext cx="0" cy="590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429125" y="3052082"/>
            <a:ext cx="0" cy="3714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247900" y="3337832"/>
            <a:ext cx="0" cy="361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809875" y="3833132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2695575" y="4309382"/>
            <a:ext cx="866775" cy="2952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5143500" y="4214132"/>
            <a:ext cx="8572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3962400" y="4318907"/>
            <a:ext cx="0" cy="542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076950" y="4366532"/>
            <a:ext cx="0" cy="4857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6486525" y="4367167"/>
            <a:ext cx="0" cy="4851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4657725" y="4664347"/>
            <a:ext cx="647700" cy="50038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System</a:t>
            </a: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>
                <a:effectLst/>
                <a:latin typeface="Calibri"/>
                <a:ea typeface="Calibri"/>
                <a:cs typeface="Times New Roman"/>
              </a:rPr>
              <a:t>Clock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4876800" y="4309382"/>
            <a:ext cx="0" cy="352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5305425" y="4366532"/>
            <a:ext cx="695325" cy="295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552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TMS320F2812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150 MHz</a:t>
            </a:r>
          </a:p>
          <a:p>
            <a:r>
              <a:rPr lang="en-US" dirty="0" smtClean="0"/>
              <a:t>256 </a:t>
            </a:r>
            <a:r>
              <a:rPr lang="en-US" dirty="0" err="1" smtClean="0"/>
              <a:t>kB</a:t>
            </a:r>
            <a:r>
              <a:rPr lang="en-US" dirty="0" smtClean="0"/>
              <a:t> (128K x 16) Flash memory</a:t>
            </a:r>
          </a:p>
          <a:p>
            <a:r>
              <a:rPr lang="en-US" dirty="0" smtClean="0"/>
              <a:t>Up to 128K x 16 ROM</a:t>
            </a:r>
          </a:p>
          <a:p>
            <a:r>
              <a:rPr lang="en-US" dirty="0" smtClean="0"/>
              <a:t>176 LQPF</a:t>
            </a:r>
          </a:p>
          <a:p>
            <a:r>
              <a:rPr lang="en-US" dirty="0" smtClean="0"/>
              <a:t>56 GPIO</a:t>
            </a:r>
          </a:p>
          <a:p>
            <a:r>
              <a:rPr lang="en-US" dirty="0" err="1" smtClean="0"/>
              <a:t>McBSP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630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12345" t="7704" r="13427" b="4610"/>
          <a:stretch/>
        </p:blipFill>
        <p:spPr bwMode="auto">
          <a:xfrm>
            <a:off x="2971800" y="1066800"/>
            <a:ext cx="5943600" cy="56165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8229600" cy="1143000"/>
          </a:xfrm>
        </p:spPr>
        <p:txBody>
          <a:bodyPr/>
          <a:lstStyle/>
          <a:p>
            <a:r>
              <a:rPr lang="en-US" dirty="0" smtClean="0"/>
              <a:t>Schematic - DSP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520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4724400" cy="8961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Schematic – JTAG, Memory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5451" t="23046" r="2365" b="26453"/>
          <a:stretch/>
        </p:blipFill>
        <p:spPr bwMode="auto">
          <a:xfrm>
            <a:off x="685800" y="3464634"/>
            <a:ext cx="3952874" cy="1676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/>
          <a:srcRect l="30301" t="10622" r="28657" b="6412"/>
          <a:stretch/>
        </p:blipFill>
        <p:spPr bwMode="auto">
          <a:xfrm>
            <a:off x="5029200" y="364231"/>
            <a:ext cx="3848100" cy="6223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34622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Schematic – DSP Circuitry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4649" t="7815" r="5251" b="4208"/>
          <a:stretch/>
        </p:blipFill>
        <p:spPr bwMode="auto">
          <a:xfrm>
            <a:off x="3581400" y="2438400"/>
            <a:ext cx="5352415" cy="41814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/>
          <a:srcRect l="27083" t="29191" r="44391" b="25050"/>
          <a:stretch/>
        </p:blipFill>
        <p:spPr bwMode="auto">
          <a:xfrm>
            <a:off x="838200" y="2590800"/>
            <a:ext cx="2352675" cy="30670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530508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1018</TotalTime>
  <Words>728</Words>
  <Application>Microsoft Office PowerPoint</Application>
  <PresentationFormat>On-screen Show (4:3)</PresentationFormat>
  <Paragraphs>306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Flow</vt:lpstr>
      <vt:lpstr>Signals and Systems Demonstration Unit</vt:lpstr>
      <vt:lpstr>Project Purpose</vt:lpstr>
      <vt:lpstr>Hardware Design Requirements</vt:lpstr>
      <vt:lpstr>Software Design Requirements</vt:lpstr>
      <vt:lpstr>Hardware</vt:lpstr>
      <vt:lpstr>TMS320F2812</vt:lpstr>
      <vt:lpstr>Schematic - DSP</vt:lpstr>
      <vt:lpstr>Schematic – JTAG, Memory</vt:lpstr>
      <vt:lpstr>Schematic – DSP Circuitry</vt:lpstr>
      <vt:lpstr>Schematic – Power Supply</vt:lpstr>
      <vt:lpstr>TLV320AIC23B</vt:lpstr>
      <vt:lpstr>Software - Inputs</vt:lpstr>
      <vt:lpstr>Software - Filters</vt:lpstr>
      <vt:lpstr>MATLAB – Filter Design</vt:lpstr>
      <vt:lpstr>MATLAB – filter coefficients</vt:lpstr>
      <vt:lpstr>2nd Order Cascaded System</vt:lpstr>
      <vt:lpstr>Project Status</vt:lpstr>
      <vt:lpstr>Timeline</vt:lpstr>
      <vt:lpstr>Budget</vt:lpstr>
      <vt:lpstr>Budget</vt:lpstr>
      <vt:lpstr>Summary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Signals and Systems Demonstration Unit</dc:title>
  <dc:creator>Nathan</dc:creator>
  <cp:lastModifiedBy>sam.ewen</cp:lastModifiedBy>
  <cp:revision>27</cp:revision>
  <dcterms:created xsi:type="dcterms:W3CDTF">2012-12-06T14:55:49Z</dcterms:created>
  <dcterms:modified xsi:type="dcterms:W3CDTF">2012-12-07T17:04:13Z</dcterms:modified>
</cp:coreProperties>
</file>